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90" d="100"/>
          <a:sy n="90" d="100"/>
        </p:scale>
        <p:origin x="12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.%20Rezaian\Documents\&#1783;%20&#1605;&#1575;&#1607;&#1607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.%20Rezaian\Documents\&#1783;%20&#1605;&#1575;&#1607;&#1607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.%20Rezaian\Documents\&#1783;%20&#1605;&#1575;&#1607;&#1607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.%20Rezaian\Documents\&#1783;%20&#1605;&#1575;&#1607;&#1607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.%20Rezaian\Documents\&#1783;%20&#1605;&#1575;&#1607;&#1607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.%20Rezaian\Documents\&#1783;%20&#1605;&#1575;&#1607;&#1607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.%20Rezaian\Documents\&#1783;%20&#1605;&#1575;&#1607;&#1607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.%20Rezaian\Documents\&#1783;%20&#1605;&#1575;&#1607;&#1607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.%20Rezaian\Documents\&#1783;%20&#1605;&#1575;&#1607;&#1607;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.%20Rezaian\Documents\&#1783;%20&#1605;&#1575;&#1607;&#1607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fa-IR" sz="1800" b="1" i="0" baseline="0">
                <a:effectLst/>
              </a:rPr>
              <a:t>گزارش نمونه گیری التور در </a:t>
            </a:r>
            <a:r>
              <a:rPr lang="fa-IR" sz="1800" b="1" i="0" u="none" strike="noStrike" baseline="0">
                <a:effectLst/>
              </a:rPr>
              <a:t>۷ ماه </a:t>
            </a:r>
            <a:r>
              <a:rPr lang="fa-IR" sz="1800" b="1" i="0" baseline="0">
                <a:effectLst/>
              </a:rPr>
              <a:t>اول سال 1403 به تفکیک مراکز خدمات جامع سلامت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'[۷ ماهه.xlsx]التور مراکز'!$B$1</c:f>
              <c:strCache>
                <c:ptCount val="1"/>
                <c:pt idx="0">
                  <c:v>نمونه گیری التور در ۷ ماه  اول سال 1403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'[۷ ماهه.xlsx]التور مراکز'!$A$2:$A$10</c:f>
              <c:strCache>
                <c:ptCount val="9"/>
                <c:pt idx="0">
                  <c:v>مرکز شماره 1</c:v>
                </c:pt>
                <c:pt idx="1">
                  <c:v>مرکز شماره 2</c:v>
                </c:pt>
                <c:pt idx="2">
                  <c:v>مرکز شماره 3</c:v>
                </c:pt>
                <c:pt idx="3">
                  <c:v>مرکز تازه آباد</c:v>
                </c:pt>
                <c:pt idx="4">
                  <c:v>مرکز دارکلا</c:v>
                </c:pt>
                <c:pt idx="5">
                  <c:v>مرکز سردآبرود</c:v>
                </c:pt>
                <c:pt idx="6">
                  <c:v>مرکز هچیرود</c:v>
                </c:pt>
                <c:pt idx="7">
                  <c:v>مرکز مرزن آباد</c:v>
                </c:pt>
                <c:pt idx="8">
                  <c:v>مرکز مجلار</c:v>
                </c:pt>
              </c:strCache>
            </c:strRef>
          </c:cat>
          <c:val>
            <c:numRef>
              <c:f>'[۷ ماهه.xlsx]التور مراکز'!$B$2:$B$10</c:f>
              <c:numCache>
                <c:formatCode>General</c:formatCode>
                <c:ptCount val="9"/>
                <c:pt idx="0">
                  <c:v>10</c:v>
                </c:pt>
                <c:pt idx="1">
                  <c:v>5</c:v>
                </c:pt>
                <c:pt idx="2">
                  <c:v>19</c:v>
                </c:pt>
                <c:pt idx="3">
                  <c:v>7</c:v>
                </c:pt>
                <c:pt idx="4">
                  <c:v>1</c:v>
                </c:pt>
                <c:pt idx="5">
                  <c:v>5</c:v>
                </c:pt>
                <c:pt idx="6">
                  <c:v>10</c:v>
                </c:pt>
                <c:pt idx="7">
                  <c:v>1</c:v>
                </c:pt>
                <c:pt idx="8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3A-454E-B554-FB67D62DF831}"/>
            </c:ext>
          </c:extLst>
        </c:ser>
        <c:ser>
          <c:idx val="2"/>
          <c:order val="1"/>
          <c:tx>
            <c:strRef>
              <c:f>'[۷ ماهه.xlsx]التور مراکز'!$D$1</c:f>
              <c:strCache>
                <c:ptCount val="1"/>
                <c:pt idx="0">
                  <c:v>حد انتظار  ۷ ماه  اول  سال 1403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Lbl>
              <c:idx val="0"/>
              <c:layout>
                <c:manualLayout>
                  <c:x val="8.208735682958498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A3A-454E-B554-FB67D62DF831}"/>
                </c:ext>
              </c:extLst>
            </c:dLbl>
            <c:dLbl>
              <c:idx val="1"/>
              <c:layout>
                <c:manualLayout>
                  <c:x val="8.208735682958542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A3A-454E-B554-FB67D62DF831}"/>
                </c:ext>
              </c:extLst>
            </c:dLbl>
            <c:dLbl>
              <c:idx val="2"/>
              <c:layout>
                <c:manualLayout>
                  <c:x val="8.208735682958498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A3A-454E-B554-FB67D62DF831}"/>
                </c:ext>
              </c:extLst>
            </c:dLbl>
            <c:dLbl>
              <c:idx val="3"/>
              <c:layout>
                <c:manualLayout>
                  <c:x val="8.208735682958498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A3A-454E-B554-FB67D62DF831}"/>
                </c:ext>
              </c:extLst>
            </c:dLbl>
            <c:dLbl>
              <c:idx val="4"/>
              <c:layout>
                <c:manualLayout>
                  <c:x val="8.208735682958498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A3A-454E-B554-FB67D62DF831}"/>
                </c:ext>
              </c:extLst>
            </c:dLbl>
            <c:dLbl>
              <c:idx val="5"/>
              <c:layout>
                <c:manualLayout>
                  <c:x val="8.208735682958583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A3A-454E-B554-FB67D62DF831}"/>
                </c:ext>
              </c:extLst>
            </c:dLbl>
            <c:dLbl>
              <c:idx val="6"/>
              <c:layout>
                <c:manualLayout>
                  <c:x val="8.208735682958498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A3A-454E-B554-FB67D62DF831}"/>
                </c:ext>
              </c:extLst>
            </c:dLbl>
            <c:dLbl>
              <c:idx val="7"/>
              <c:layout>
                <c:manualLayout>
                  <c:x val="8.208735682958498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A3A-454E-B554-FB67D62DF831}"/>
                </c:ext>
              </c:extLst>
            </c:dLbl>
            <c:dLbl>
              <c:idx val="8"/>
              <c:layout>
                <c:manualLayout>
                  <c:x val="8.208735682958498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A3A-454E-B554-FB67D62DF8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'[۷ ماهه.xlsx]التور مراکز'!$A$2:$A$10</c:f>
              <c:strCache>
                <c:ptCount val="9"/>
                <c:pt idx="0">
                  <c:v>مرکز شماره 1</c:v>
                </c:pt>
                <c:pt idx="1">
                  <c:v>مرکز شماره 2</c:v>
                </c:pt>
                <c:pt idx="2">
                  <c:v>مرکز شماره 3</c:v>
                </c:pt>
                <c:pt idx="3">
                  <c:v>مرکز تازه آباد</c:v>
                </c:pt>
                <c:pt idx="4">
                  <c:v>مرکز دارکلا</c:v>
                </c:pt>
                <c:pt idx="5">
                  <c:v>مرکز سردآبرود</c:v>
                </c:pt>
                <c:pt idx="6">
                  <c:v>مرکز هچیرود</c:v>
                </c:pt>
                <c:pt idx="7">
                  <c:v>مرکز مرزن آباد</c:v>
                </c:pt>
                <c:pt idx="8">
                  <c:v>مرکز مجلار</c:v>
                </c:pt>
              </c:strCache>
            </c:strRef>
          </c:cat>
          <c:val>
            <c:numRef>
              <c:f>'[۷ ماهه.xlsx]التور مراکز'!$D$2:$D$10</c:f>
              <c:numCache>
                <c:formatCode>0</c:formatCode>
                <c:ptCount val="9"/>
                <c:pt idx="0">
                  <c:v>18.083333333333332</c:v>
                </c:pt>
                <c:pt idx="1">
                  <c:v>19.25</c:v>
                </c:pt>
                <c:pt idx="2">
                  <c:v>18.666666666666668</c:v>
                </c:pt>
                <c:pt idx="3">
                  <c:v>13.416666666666666</c:v>
                </c:pt>
                <c:pt idx="4">
                  <c:v>5.833333333333333</c:v>
                </c:pt>
                <c:pt idx="5">
                  <c:v>4.083333333333333</c:v>
                </c:pt>
                <c:pt idx="6">
                  <c:v>9.9166666666666661</c:v>
                </c:pt>
                <c:pt idx="7">
                  <c:v>11.666666666666666</c:v>
                </c:pt>
                <c:pt idx="8">
                  <c:v>0.58333333333333337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A3A-454E-B554-FB67D62DF8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8613760"/>
        <c:axId val="134986368"/>
        <c:axId val="0"/>
      </c:bar3DChart>
      <c:catAx>
        <c:axId val="1286137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4986368"/>
        <c:crosses val="autoZero"/>
        <c:auto val="1"/>
        <c:lblAlgn val="ctr"/>
        <c:lblOffset val="100"/>
        <c:noMultiLvlLbl val="0"/>
      </c:catAx>
      <c:valAx>
        <c:axId val="1349863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8613760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050" b="1"/>
            </a:pPr>
            <a:endParaRPr lang="en-US"/>
          </a:p>
        </c:txPr>
      </c:dTable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'[۷ ماهه.xlsx]حیوان گزیدگی'!$C$25</c:f>
              <c:strCache>
                <c:ptCount val="1"/>
                <c:pt idx="0">
                  <c:v>درصد محل وقوع گزش حیوانات به تفکیک مرکز خدمات جامع سلامت در ۶ ماهه اول سال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'[۷ ماهه.xlsx]حیوان گزیدگی'!$A$26:$A$36</c:f>
              <c:strCache>
                <c:ptCount val="11"/>
                <c:pt idx="0">
                  <c:v>مرکز شماره 1</c:v>
                </c:pt>
                <c:pt idx="1">
                  <c:v>مرکز شماره 2</c:v>
                </c:pt>
                <c:pt idx="2">
                  <c:v>مرکز شماره 3</c:v>
                </c:pt>
                <c:pt idx="3">
                  <c:v>مرکز تازه آباد</c:v>
                </c:pt>
                <c:pt idx="4">
                  <c:v>مرکز دارکلا</c:v>
                </c:pt>
                <c:pt idx="5">
                  <c:v>مرکز سردآبرود</c:v>
                </c:pt>
                <c:pt idx="6">
                  <c:v>مرکز هچیرود</c:v>
                </c:pt>
                <c:pt idx="7">
                  <c:v>مرکز مرزن آباد</c:v>
                </c:pt>
                <c:pt idx="8">
                  <c:v>مرکز مجلار</c:v>
                </c:pt>
                <c:pt idx="9">
                  <c:v>چالوس - بدون آدرس</c:v>
                </c:pt>
                <c:pt idx="10">
                  <c:v>خارج از چالوس</c:v>
                </c:pt>
              </c:strCache>
            </c:strRef>
          </c:cat>
          <c:val>
            <c:numRef>
              <c:f>'[۷ ماهه.xlsx]حیوان گزیدگی'!$C$26:$C$36</c:f>
              <c:numCache>
                <c:formatCode>0</c:formatCode>
                <c:ptCount val="11"/>
                <c:pt idx="0">
                  <c:v>8.5714285714285712</c:v>
                </c:pt>
                <c:pt idx="1">
                  <c:v>18.831168831168831</c:v>
                </c:pt>
                <c:pt idx="2">
                  <c:v>12.077922077922079</c:v>
                </c:pt>
                <c:pt idx="3">
                  <c:v>5.7142857142857144</c:v>
                </c:pt>
                <c:pt idx="4">
                  <c:v>7.1428571428571423</c:v>
                </c:pt>
                <c:pt idx="5">
                  <c:v>4.5454545454545459</c:v>
                </c:pt>
                <c:pt idx="6">
                  <c:v>11.558441558441558</c:v>
                </c:pt>
                <c:pt idx="7">
                  <c:v>8.0519480519480524</c:v>
                </c:pt>
                <c:pt idx="8">
                  <c:v>1.5584415584415585</c:v>
                </c:pt>
                <c:pt idx="9">
                  <c:v>6.6233766233766227</c:v>
                </c:pt>
                <c:pt idx="10">
                  <c:v>15.324675324675324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E5-4EAB-95F9-4681D9FDDFE2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fa-IR"/>
              <a:t>نمودار نمونه گیری التور (مراکز</a:t>
            </a:r>
            <a:r>
              <a:rPr lang="fa-IR" baseline="0"/>
              <a:t> + بیمارستان ها)</a:t>
            </a:r>
            <a:r>
              <a:rPr lang="fa-IR"/>
              <a:t> از سال 1397 الی </a:t>
            </a:r>
            <a:r>
              <a:rPr lang="fa-IR" sz="1440" b="1" i="0" u="none" strike="noStrike" baseline="0">
                <a:effectLst/>
              </a:rPr>
              <a:t>۷ ماه </a:t>
            </a:r>
            <a:r>
              <a:rPr lang="fa-IR"/>
              <a:t>اول سال 1403</a:t>
            </a:r>
            <a:endParaRPr lang="en-US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'[۷ ماهه.xlsx]التور'!$B$1</c:f>
              <c:strCache>
                <c:ptCount val="1"/>
                <c:pt idx="0">
                  <c:v>نمودار نمونه گیری التور از سال 97 الی 3 ماهه اول 1403</c:v>
                </c:pt>
              </c:strCache>
            </c:strRef>
          </c:tx>
          <c:invertIfNegative val="0"/>
          <c:dPt>
            <c:idx val="6"/>
            <c:invertIfNegative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0304-4A05-9CEA-E01672A74DDF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'[۷ ماهه.xlsx]التور'!$A$2:$A$8</c:f>
              <c:strCache>
                <c:ptCount val="7"/>
                <c:pt idx="0">
                  <c:v>سال 97</c:v>
                </c:pt>
                <c:pt idx="1">
                  <c:v>سال 98</c:v>
                </c:pt>
                <c:pt idx="2">
                  <c:v>سال 99</c:v>
                </c:pt>
                <c:pt idx="3">
                  <c:v>سال 1400</c:v>
                </c:pt>
                <c:pt idx="4">
                  <c:v>سال 1401</c:v>
                </c:pt>
                <c:pt idx="5">
                  <c:v>سال 1402</c:v>
                </c:pt>
                <c:pt idx="6">
                  <c:v>۷ ماه  اول سال 1403</c:v>
                </c:pt>
              </c:strCache>
            </c:strRef>
          </c:cat>
          <c:val>
            <c:numRef>
              <c:f>'[۷ ماهه.xlsx]التور'!$B$2:$B$8</c:f>
              <c:numCache>
                <c:formatCode>General</c:formatCode>
                <c:ptCount val="7"/>
                <c:pt idx="0">
                  <c:v>665</c:v>
                </c:pt>
                <c:pt idx="1">
                  <c:v>390</c:v>
                </c:pt>
                <c:pt idx="2">
                  <c:v>61</c:v>
                </c:pt>
                <c:pt idx="3">
                  <c:v>57</c:v>
                </c:pt>
                <c:pt idx="4">
                  <c:v>448</c:v>
                </c:pt>
                <c:pt idx="5">
                  <c:v>454</c:v>
                </c:pt>
                <c:pt idx="6">
                  <c:v>110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304-4A05-9CEA-E01672A74DDF}"/>
            </c:ext>
          </c:extLst>
        </c:ser>
        <c:ser>
          <c:idx val="1"/>
          <c:order val="1"/>
          <c:tx>
            <c:strRef>
              <c:f>'[۷ ماهه.xlsx]التور'!$C$1</c:f>
              <c:strCache>
                <c:ptCount val="1"/>
                <c:pt idx="0">
                  <c:v>حد انتظار نمونه گیری التور (4درصد جمعیت زیر 5سال)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'[۷ ماهه.xlsx]التور'!$A$2:$A$8</c:f>
              <c:strCache>
                <c:ptCount val="7"/>
                <c:pt idx="0">
                  <c:v>سال 97</c:v>
                </c:pt>
                <c:pt idx="1">
                  <c:v>سال 98</c:v>
                </c:pt>
                <c:pt idx="2">
                  <c:v>سال 99</c:v>
                </c:pt>
                <c:pt idx="3">
                  <c:v>سال 1400</c:v>
                </c:pt>
                <c:pt idx="4">
                  <c:v>سال 1401</c:v>
                </c:pt>
                <c:pt idx="5">
                  <c:v>سال 1402</c:v>
                </c:pt>
                <c:pt idx="6">
                  <c:v>۷ ماه  اول سال 1403</c:v>
                </c:pt>
              </c:strCache>
            </c:strRef>
          </c:cat>
          <c:val>
            <c:numRef>
              <c:f>'[۷ ماهه.xlsx]التور'!$C$2:$C$8</c:f>
              <c:numCache>
                <c:formatCode>General</c:formatCode>
                <c:ptCount val="7"/>
                <c:pt idx="0">
                  <c:v>232</c:v>
                </c:pt>
                <c:pt idx="1">
                  <c:v>231</c:v>
                </c:pt>
                <c:pt idx="2">
                  <c:v>221</c:v>
                </c:pt>
                <c:pt idx="3">
                  <c:v>187</c:v>
                </c:pt>
                <c:pt idx="4">
                  <c:v>187</c:v>
                </c:pt>
                <c:pt idx="5">
                  <c:v>173</c:v>
                </c:pt>
                <c:pt idx="6">
                  <c:v>174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304-4A05-9CEA-E01672A74DDF}"/>
            </c:ext>
          </c:extLst>
        </c:ser>
        <c:ser>
          <c:idx val="2"/>
          <c:order val="2"/>
          <c:tx>
            <c:strRef>
              <c:f>'[۷ ماهه.xlsx]التور'!$D$1</c:f>
              <c:strCache>
                <c:ptCount val="1"/>
                <c:pt idx="0">
                  <c:v>درصد</c:v>
                </c:pt>
              </c:strCache>
            </c:strRef>
          </c:tx>
          <c:spPr>
            <a:noFill/>
          </c:spPr>
          <c:invertIfNegative val="0"/>
          <c:cat>
            <c:strRef>
              <c:f>'[۷ ماهه.xlsx]التور'!$A$2:$A$8</c:f>
              <c:strCache>
                <c:ptCount val="7"/>
                <c:pt idx="0">
                  <c:v>سال 97</c:v>
                </c:pt>
                <c:pt idx="1">
                  <c:v>سال 98</c:v>
                </c:pt>
                <c:pt idx="2">
                  <c:v>سال 99</c:v>
                </c:pt>
                <c:pt idx="3">
                  <c:v>سال 1400</c:v>
                </c:pt>
                <c:pt idx="4">
                  <c:v>سال 1401</c:v>
                </c:pt>
                <c:pt idx="5">
                  <c:v>سال 1402</c:v>
                </c:pt>
                <c:pt idx="6">
                  <c:v>۷ ماه  اول سال 1403</c:v>
                </c:pt>
              </c:strCache>
            </c:strRef>
          </c:cat>
          <c:val>
            <c:numRef>
              <c:f>'[۷ ماهه.xlsx]التور'!$D$2:$D$8</c:f>
              <c:numCache>
                <c:formatCode>0</c:formatCode>
                <c:ptCount val="7"/>
                <c:pt idx="0">
                  <c:v>286.63793103448273</c:v>
                </c:pt>
                <c:pt idx="1">
                  <c:v>168.83116883116881</c:v>
                </c:pt>
                <c:pt idx="2">
                  <c:v>27.601809954751133</c:v>
                </c:pt>
                <c:pt idx="3">
                  <c:v>30.481283422459892</c:v>
                </c:pt>
                <c:pt idx="4">
                  <c:v>239.57219251336898</c:v>
                </c:pt>
                <c:pt idx="5">
                  <c:v>262.42774566473986</c:v>
                </c:pt>
                <c:pt idx="6">
                  <c:v>63.218390804597703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304-4A05-9CEA-E01672A74D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747264"/>
        <c:axId val="134748800"/>
      </c:barChart>
      <c:catAx>
        <c:axId val="1347472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4748800"/>
        <c:crosses val="autoZero"/>
        <c:auto val="1"/>
        <c:lblAlgn val="ctr"/>
        <c:lblOffset val="100"/>
        <c:noMultiLvlLbl val="0"/>
      </c:catAx>
      <c:valAx>
        <c:axId val="1347488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474726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1200" b="1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fa-IR" sz="1800" b="1" i="0" baseline="0">
                <a:effectLst/>
              </a:rPr>
              <a:t>نمونه گیری التور </a:t>
            </a:r>
            <a:r>
              <a:rPr lang="fa-IR" sz="1800" b="1" i="0" u="none" strike="noStrike" baseline="0">
                <a:effectLst/>
              </a:rPr>
              <a:t>۷ ماه </a:t>
            </a:r>
            <a:r>
              <a:rPr lang="fa-IR" sz="1800" b="1" i="0" baseline="0">
                <a:effectLst/>
              </a:rPr>
              <a:t>اول سال 1403به تفکیک مراکز خدمات جامع سلامت و بیمارستان های تحت پوشش شهرستان چالوس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'[۷ ماهه.xlsx]التور بیمارستان'!$A$1:$A$4</c:f>
              <c:strCache>
                <c:ptCount val="4"/>
                <c:pt idx="0">
                  <c:v>نمونه گیری انجام شده در بیمارستان آیت الله طالقانی</c:v>
                </c:pt>
                <c:pt idx="1">
                  <c:v>نمونه گیری انجام شده در بیمارستان رازی</c:v>
                </c:pt>
                <c:pt idx="2">
                  <c:v>نمونه گیری انجام شده در بیمارستان امام رضا (ع)</c:v>
                </c:pt>
                <c:pt idx="3">
                  <c:v>نمونه گیری انجام شده در مراکز خدمات جامع سلامت</c:v>
                </c:pt>
              </c:strCache>
            </c:strRef>
          </c:cat>
          <c:val>
            <c:numRef>
              <c:f>'[۷ ماهه.xlsx]التور بیمارستان'!$B$1:$B$4</c:f>
              <c:numCache>
                <c:formatCode>General</c:formatCode>
                <c:ptCount val="4"/>
                <c:pt idx="0">
                  <c:v>21</c:v>
                </c:pt>
                <c:pt idx="1">
                  <c:v>27</c:v>
                </c:pt>
                <c:pt idx="2">
                  <c:v>0</c:v>
                </c:pt>
                <c:pt idx="3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9F-45D6-94D1-0D6D375BE2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overlay val="0"/>
      <c:txPr>
        <a:bodyPr/>
        <a:lstStyle/>
        <a:p>
          <a:pPr>
            <a:defRPr sz="1200" b="1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fa-IR"/>
              <a:t>تعداد طغیان های گزارش شده از سال 1394 الی ۷ ماه اول سال 1403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'[۷ ماهه.xlsx]طغیان'!$B$1</c:f>
              <c:strCache>
                <c:ptCount val="1"/>
                <c:pt idx="0">
                  <c:v>تعداد طغیان های گزارش شده از سال 1394 الی ۷ ماه  اول 1403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'[۷ ماهه.xlsx]طغیان'!$A$2:$A$11</c:f>
              <c:strCache>
                <c:ptCount val="10"/>
                <c:pt idx="0">
                  <c:v>سال 94</c:v>
                </c:pt>
                <c:pt idx="1">
                  <c:v>سال 95</c:v>
                </c:pt>
                <c:pt idx="2">
                  <c:v>سال 96</c:v>
                </c:pt>
                <c:pt idx="3">
                  <c:v>سال 97</c:v>
                </c:pt>
                <c:pt idx="4">
                  <c:v>سال 98</c:v>
                </c:pt>
                <c:pt idx="5">
                  <c:v>سال 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۷ ماه  اول سال 1403</c:v>
                </c:pt>
              </c:strCache>
            </c:strRef>
          </c:cat>
          <c:val>
            <c:numRef>
              <c:f>'[۷ ماهه.xlsx]طغیان'!$B$2:$B$11</c:f>
              <c:numCache>
                <c:formatCode>General</c:formatCode>
                <c:ptCount val="10"/>
                <c:pt idx="0">
                  <c:v>2</c:v>
                </c:pt>
                <c:pt idx="1">
                  <c:v>5</c:v>
                </c:pt>
                <c:pt idx="2">
                  <c:v>6</c:v>
                </c:pt>
                <c:pt idx="3">
                  <c:v>10</c:v>
                </c:pt>
                <c:pt idx="4">
                  <c:v>14</c:v>
                </c:pt>
                <c:pt idx="5">
                  <c:v>3</c:v>
                </c:pt>
                <c:pt idx="6">
                  <c:v>2</c:v>
                </c:pt>
                <c:pt idx="7">
                  <c:v>12</c:v>
                </c:pt>
                <c:pt idx="8">
                  <c:v>17</c:v>
                </c:pt>
                <c:pt idx="9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21-45E0-A939-10FF68603F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4737664"/>
        <c:axId val="154793472"/>
      </c:barChart>
      <c:catAx>
        <c:axId val="15473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en-US"/>
          </a:p>
        </c:txPr>
        <c:crossAx val="154793472"/>
        <c:crosses val="autoZero"/>
        <c:auto val="1"/>
        <c:lblAlgn val="ctr"/>
        <c:lblOffset val="100"/>
        <c:noMultiLvlLbl val="0"/>
      </c:catAx>
      <c:valAx>
        <c:axId val="1547934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47376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fa-IR"/>
              <a:t>گزارش</a:t>
            </a:r>
            <a:r>
              <a:rPr lang="fa-IR" baseline="0"/>
              <a:t> طغیان آب و غذا در 7 ماه اول سال 1403 به تفکیک مراکز خدمات جامع سلامت</a:t>
            </a:r>
            <a:endParaRPr lang="en-US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'[۷ ماهه.xlsx]طغیان مراکز'!$B$1</c:f>
              <c:strCache>
                <c:ptCount val="1"/>
                <c:pt idx="0">
                  <c:v>گزارش طغیان در 7 ماه اول سال 1403 به تفکیک مراکز خدمات جامع سلامت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'[۷ ماهه.xlsx]طغیان مراکز'!$A$2:$A$10</c:f>
              <c:strCache>
                <c:ptCount val="9"/>
                <c:pt idx="0">
                  <c:v>مرکز شماره 1</c:v>
                </c:pt>
                <c:pt idx="1">
                  <c:v>مرکز شماره 2</c:v>
                </c:pt>
                <c:pt idx="2">
                  <c:v>مرکز شماره 3</c:v>
                </c:pt>
                <c:pt idx="3">
                  <c:v>مرکز تازه آباد</c:v>
                </c:pt>
                <c:pt idx="4">
                  <c:v>مرکز دارکلا</c:v>
                </c:pt>
                <c:pt idx="5">
                  <c:v>مرکز سردآبرود</c:v>
                </c:pt>
                <c:pt idx="6">
                  <c:v>مرکز هچیرود</c:v>
                </c:pt>
                <c:pt idx="7">
                  <c:v>مرکز مرزن آباد</c:v>
                </c:pt>
                <c:pt idx="8">
                  <c:v>مرکز مجلار</c:v>
                </c:pt>
              </c:strCache>
            </c:strRef>
          </c:cat>
          <c:val>
            <c:numRef>
              <c:f>'[۷ ماهه.xlsx]طغیان مراکز'!$B$2:$B$10</c:f>
              <c:numCache>
                <c:formatCode>General</c:formatCode>
                <c:ptCount val="9"/>
                <c:pt idx="0">
                  <c:v>0</c:v>
                </c:pt>
                <c:pt idx="1">
                  <c:v>2</c:v>
                </c:pt>
                <c:pt idx="2">
                  <c:v>2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2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EC-464A-BE3C-836564C1EDF3}"/>
            </c:ext>
          </c:extLst>
        </c:ser>
        <c:ser>
          <c:idx val="1"/>
          <c:order val="1"/>
          <c:tx>
            <c:strRef>
              <c:f>'[۷ ماهه.xlsx]طغیان مراکز'!$C$1</c:f>
              <c:strCache>
                <c:ptCount val="1"/>
                <c:pt idx="0">
                  <c:v>حد انتظار سالانه (1 در 10000 جمعیت)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'[۷ ماهه.xlsx]طغیان مراکز'!$A$2:$A$10</c:f>
              <c:strCache>
                <c:ptCount val="9"/>
                <c:pt idx="0">
                  <c:v>مرکز شماره 1</c:v>
                </c:pt>
                <c:pt idx="1">
                  <c:v>مرکز شماره 2</c:v>
                </c:pt>
                <c:pt idx="2">
                  <c:v>مرکز شماره 3</c:v>
                </c:pt>
                <c:pt idx="3">
                  <c:v>مرکز تازه آباد</c:v>
                </c:pt>
                <c:pt idx="4">
                  <c:v>مرکز دارکلا</c:v>
                </c:pt>
                <c:pt idx="5">
                  <c:v>مرکز سردآبرود</c:v>
                </c:pt>
                <c:pt idx="6">
                  <c:v>مرکز هچیرود</c:v>
                </c:pt>
                <c:pt idx="7">
                  <c:v>مرکز مرزن آباد</c:v>
                </c:pt>
                <c:pt idx="8">
                  <c:v>مرکز مجلار</c:v>
                </c:pt>
              </c:strCache>
            </c:strRef>
          </c:cat>
          <c:val>
            <c:numRef>
              <c:f>'[۷ ماهه.xlsx]طغیان مراکز'!$C$2:$C$10</c:f>
              <c:numCache>
                <c:formatCode>General</c:formatCode>
                <c:ptCount val="9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EC-464A-BE3C-836564C1ED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4784512"/>
        <c:axId val="154793472"/>
      </c:barChart>
      <c:catAx>
        <c:axId val="1547845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54793472"/>
        <c:crosses val="autoZero"/>
        <c:auto val="1"/>
        <c:lblAlgn val="ctr"/>
        <c:lblOffset val="100"/>
        <c:noMultiLvlLbl val="0"/>
      </c:catAx>
      <c:valAx>
        <c:axId val="1547934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4784512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200" b="1"/>
            </a:pPr>
            <a:endParaRPr lang="en-US"/>
          </a:p>
        </c:txPr>
      </c:dTable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fa-IR"/>
              <a:t>موارد ابتلا قطعی به کریمه کنگو از سال 1395 الی 7 ماه اول سال 1403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'[۷ ماهه.xlsx]cchf'!$B$1</c:f>
              <c:strCache>
                <c:ptCount val="1"/>
                <c:pt idx="0">
                  <c:v>موارد ابتلا قطعی به کریمه کنگو از سال 1395 الی سه ماهه اول سال 1403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'[۷ ماهه.xlsx]cchf'!$A$2:$A$10</c:f>
              <c:strCache>
                <c:ptCount val="9"/>
                <c:pt idx="0">
                  <c:v>سال 95</c:v>
                </c:pt>
                <c:pt idx="1">
                  <c:v>سال 96</c:v>
                </c:pt>
                <c:pt idx="2">
                  <c:v>سال 97</c:v>
                </c:pt>
                <c:pt idx="3">
                  <c:v>سال 98</c:v>
                </c:pt>
                <c:pt idx="4">
                  <c:v>سال 99</c:v>
                </c:pt>
                <c:pt idx="5">
                  <c:v>سال 1400</c:v>
                </c:pt>
                <c:pt idx="6">
                  <c:v>سال 1401</c:v>
                </c:pt>
                <c:pt idx="7">
                  <c:v>سال 1402</c:v>
                </c:pt>
                <c:pt idx="8">
                  <c:v>شش ماهه اول 1403</c:v>
                </c:pt>
              </c:strCache>
            </c:strRef>
          </c:cat>
          <c:val>
            <c:numRef>
              <c:f>'[۷ ماهه.xlsx]cchf'!$B$2:$B$10</c:f>
              <c:numCache>
                <c:formatCode>General</c:formatCode>
                <c:ptCount val="9"/>
                <c:pt idx="0">
                  <c:v>2</c:v>
                </c:pt>
                <c:pt idx="1">
                  <c:v>3</c:v>
                </c:pt>
                <c:pt idx="2">
                  <c:v>6</c:v>
                </c:pt>
                <c:pt idx="3">
                  <c:v>2</c:v>
                </c:pt>
                <c:pt idx="4">
                  <c:v>1</c:v>
                </c:pt>
                <c:pt idx="5">
                  <c:v>0</c:v>
                </c:pt>
                <c:pt idx="6">
                  <c:v>2</c:v>
                </c:pt>
                <c:pt idx="7">
                  <c:v>0</c:v>
                </c:pt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DE6-433F-874A-C34389B6C3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4736512"/>
        <c:axId val="154784512"/>
      </c:barChart>
      <c:catAx>
        <c:axId val="1547365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154784512"/>
        <c:crosses val="autoZero"/>
        <c:auto val="1"/>
        <c:lblAlgn val="ctr"/>
        <c:lblOffset val="100"/>
        <c:noMultiLvlLbl val="0"/>
      </c:catAx>
      <c:valAx>
        <c:axId val="1547845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47365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fa-IR"/>
              <a:t>تعداد تب مالت شناسایی شده از سال 1394 الی 7 ماه </a:t>
            </a:r>
            <a:r>
              <a:rPr lang="fa-IR" baseline="0"/>
              <a:t>اول 1403</a:t>
            </a:r>
            <a:endParaRPr lang="fa-IR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'[۷ ماهه.xlsx]تب مالت'!$B$1</c:f>
              <c:strCache>
                <c:ptCount val="1"/>
                <c:pt idx="0">
                  <c:v>تعداد تب مالت شناسایی شده از سال 1394 الی 1402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'[۷ ماهه.xlsx]تب مالت'!$A$2:$A$11</c:f>
              <c:strCache>
                <c:ptCount val="10"/>
                <c:pt idx="0">
                  <c:v>سال 94</c:v>
                </c:pt>
                <c:pt idx="1">
                  <c:v>سال 95</c:v>
                </c:pt>
                <c:pt idx="2">
                  <c:v>سال 96</c:v>
                </c:pt>
                <c:pt idx="3">
                  <c:v>سال 97</c:v>
                </c:pt>
                <c:pt idx="4">
                  <c:v>سال 98</c:v>
                </c:pt>
                <c:pt idx="5">
                  <c:v>سال 99</c:v>
                </c:pt>
                <c:pt idx="6">
                  <c:v>سال 1400</c:v>
                </c:pt>
                <c:pt idx="7">
                  <c:v>سال 1401</c:v>
                </c:pt>
                <c:pt idx="8">
                  <c:v>سال 1402</c:v>
                </c:pt>
                <c:pt idx="9">
                  <c:v>سال 1403</c:v>
                </c:pt>
              </c:strCache>
            </c:strRef>
          </c:cat>
          <c:val>
            <c:numRef>
              <c:f>'[۷ ماهه.xlsx]تب مالت'!$B$2:$B$11</c:f>
              <c:numCache>
                <c:formatCode>General</c:formatCode>
                <c:ptCount val="10"/>
                <c:pt idx="0">
                  <c:v>8</c:v>
                </c:pt>
                <c:pt idx="1">
                  <c:v>6</c:v>
                </c:pt>
                <c:pt idx="2">
                  <c:v>11</c:v>
                </c:pt>
                <c:pt idx="3">
                  <c:v>24</c:v>
                </c:pt>
                <c:pt idx="4">
                  <c:v>27</c:v>
                </c:pt>
                <c:pt idx="5">
                  <c:v>31</c:v>
                </c:pt>
                <c:pt idx="6">
                  <c:v>34</c:v>
                </c:pt>
                <c:pt idx="7">
                  <c:v>45</c:v>
                </c:pt>
                <c:pt idx="8">
                  <c:v>20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AE-4D5A-9C51-97AB2CFE19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5522176"/>
        <c:axId val="325523712"/>
      </c:barChart>
      <c:catAx>
        <c:axId val="3255221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325523712"/>
        <c:crosses val="autoZero"/>
        <c:auto val="1"/>
        <c:lblAlgn val="ctr"/>
        <c:lblOffset val="100"/>
        <c:noMultiLvlLbl val="0"/>
      </c:catAx>
      <c:valAx>
        <c:axId val="3255237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255221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'[۷ ماهه.xlsx]تب مالت مراکز'!$B$1</c:f>
              <c:strCache>
                <c:ptCount val="1"/>
                <c:pt idx="0">
                  <c:v>تب مالت شناسایی شده در سال 1403 به تفکیک مراکز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'[۷ ماهه.xlsx]تب مالت مراکز'!$A$2:$A$10</c:f>
              <c:strCache>
                <c:ptCount val="9"/>
                <c:pt idx="0">
                  <c:v>مرکز مرزن آباد</c:v>
                </c:pt>
                <c:pt idx="1">
                  <c:v>مرکز تازه آباد</c:v>
                </c:pt>
                <c:pt idx="2">
                  <c:v>مرکز شماره 3</c:v>
                </c:pt>
                <c:pt idx="3">
                  <c:v>مرکز دارکلا</c:v>
                </c:pt>
                <c:pt idx="4">
                  <c:v>مرکز مجلار</c:v>
                </c:pt>
                <c:pt idx="5">
                  <c:v>مرکز شماره 1</c:v>
                </c:pt>
                <c:pt idx="6">
                  <c:v>مرکز شماره 2</c:v>
                </c:pt>
                <c:pt idx="7">
                  <c:v>مرکز سردآبرود</c:v>
                </c:pt>
                <c:pt idx="8">
                  <c:v>مرکز هچیرود</c:v>
                </c:pt>
              </c:strCache>
            </c:strRef>
          </c:cat>
          <c:val>
            <c:numRef>
              <c:f>'[۷ ماهه.xlsx]تب مالت مراکز'!$B$2:$B$10</c:f>
              <c:numCache>
                <c:formatCode>General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2E-41CC-96C3-C8177404ED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4478848"/>
        <c:axId val="154736128"/>
      </c:barChart>
      <c:catAx>
        <c:axId val="1544788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en-US"/>
          </a:p>
        </c:txPr>
        <c:crossAx val="154736128"/>
        <c:crosses val="autoZero"/>
        <c:auto val="1"/>
        <c:lblAlgn val="ctr"/>
        <c:lblOffset val="100"/>
        <c:noMultiLvlLbl val="0"/>
      </c:catAx>
      <c:valAx>
        <c:axId val="1547361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44788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fa-IR" sz="1800" b="1" i="0" baseline="0">
                <a:effectLst/>
              </a:rPr>
              <a:t>کل موارد حیوان گزیده بر اساس منطقه شهری روستایی  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'[۷ ماهه.xlsx]حیوان گزیدگی'!$B$1</c:f>
              <c:strCache>
                <c:ptCount val="1"/>
                <c:pt idx="0">
                  <c:v>شهری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'[۷ ماهه.xlsx]حیوان گزیدگی'!$A$2:$A$8</c:f>
              <c:strCache>
                <c:ptCount val="7"/>
                <c:pt idx="0">
                  <c:v>سال 97</c:v>
                </c:pt>
                <c:pt idx="1">
                  <c:v>سال 98</c:v>
                </c:pt>
                <c:pt idx="2">
                  <c:v>سال 99</c:v>
                </c:pt>
                <c:pt idx="3">
                  <c:v>سال 1400</c:v>
                </c:pt>
                <c:pt idx="4">
                  <c:v>سال 1401</c:v>
                </c:pt>
                <c:pt idx="5">
                  <c:v>سال 1402</c:v>
                </c:pt>
                <c:pt idx="6">
                  <c:v>شش ماهه اول سال 1403</c:v>
                </c:pt>
              </c:strCache>
            </c:strRef>
          </c:cat>
          <c:val>
            <c:numRef>
              <c:f>'[۷ ماهه.xlsx]حیوان گزیدگی'!$B$2:$B$8</c:f>
              <c:numCache>
                <c:formatCode>General</c:formatCode>
                <c:ptCount val="7"/>
                <c:pt idx="0">
                  <c:v>259</c:v>
                </c:pt>
                <c:pt idx="1">
                  <c:v>414</c:v>
                </c:pt>
                <c:pt idx="2">
                  <c:v>348</c:v>
                </c:pt>
                <c:pt idx="3">
                  <c:v>501</c:v>
                </c:pt>
                <c:pt idx="4">
                  <c:v>636</c:v>
                </c:pt>
                <c:pt idx="5">
                  <c:v>917</c:v>
                </c:pt>
                <c:pt idx="6">
                  <c:v>596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FE-4819-B49E-109921CC4F1E}"/>
            </c:ext>
          </c:extLst>
        </c:ser>
        <c:ser>
          <c:idx val="1"/>
          <c:order val="1"/>
          <c:tx>
            <c:strRef>
              <c:f>'[۷ ماهه.xlsx]حیوان گزیدگی'!$C$1</c:f>
              <c:strCache>
                <c:ptCount val="1"/>
                <c:pt idx="0">
                  <c:v>روستایی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'[۷ ماهه.xlsx]حیوان گزیدگی'!$A$2:$A$8</c:f>
              <c:strCache>
                <c:ptCount val="7"/>
                <c:pt idx="0">
                  <c:v>سال 97</c:v>
                </c:pt>
                <c:pt idx="1">
                  <c:v>سال 98</c:v>
                </c:pt>
                <c:pt idx="2">
                  <c:v>سال 99</c:v>
                </c:pt>
                <c:pt idx="3">
                  <c:v>سال 1400</c:v>
                </c:pt>
                <c:pt idx="4">
                  <c:v>سال 1401</c:v>
                </c:pt>
                <c:pt idx="5">
                  <c:v>سال 1402</c:v>
                </c:pt>
                <c:pt idx="6">
                  <c:v>شش ماهه اول سال 1403</c:v>
                </c:pt>
              </c:strCache>
            </c:strRef>
          </c:cat>
          <c:val>
            <c:numRef>
              <c:f>'[۷ ماهه.xlsx]حیوان گزیدگی'!$C$2:$C$8</c:f>
              <c:numCache>
                <c:formatCode>General</c:formatCode>
                <c:ptCount val="7"/>
                <c:pt idx="0">
                  <c:v>215</c:v>
                </c:pt>
                <c:pt idx="1">
                  <c:v>259</c:v>
                </c:pt>
                <c:pt idx="2">
                  <c:v>142</c:v>
                </c:pt>
                <c:pt idx="3">
                  <c:v>238</c:v>
                </c:pt>
                <c:pt idx="4">
                  <c:v>230</c:v>
                </c:pt>
                <c:pt idx="5">
                  <c:v>273</c:v>
                </c:pt>
                <c:pt idx="6">
                  <c:v>174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FE-4819-B49E-109921CC4F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8643200"/>
        <c:axId val="338660352"/>
      </c:barChart>
      <c:catAx>
        <c:axId val="3386432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338660352"/>
        <c:crosses val="autoZero"/>
        <c:auto val="1"/>
        <c:lblAlgn val="ctr"/>
        <c:lblOffset val="100"/>
        <c:noMultiLvlLbl val="0"/>
      </c:catAx>
      <c:valAx>
        <c:axId val="338660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3864320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D9D18-4E99-4E7D-88B2-C71381BE3C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0C791D-74E0-42B9-930E-B9478064A5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B13B4-43FA-49F8-BE44-5370EE976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1C40-8B66-4CAA-95AE-5F2B113B1909}" type="datetimeFigureOut">
              <a:rPr lang="en-US" smtClean="0"/>
              <a:t>11/9/2024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E56358-2C6A-4912-B824-220AEE53C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210E4A-A142-47A6-80EA-352A26340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3FFE5-CE6C-4D2F-BEB4-DC3E57666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947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EFAC3-BA0B-49FC-BCF0-FC284A430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6EEF2E-652D-47CB-8990-FB348BC8BF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59B961-4344-461B-B845-594CD0881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1C40-8B66-4CAA-95AE-5F2B113B1909}" type="datetimeFigureOut">
              <a:rPr lang="en-US" smtClean="0"/>
              <a:t>11/9/2024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893422-466E-4F99-8FC0-ECF6840D5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DA3114-34DC-4CC0-A784-873476913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3FFE5-CE6C-4D2F-BEB4-DC3E57666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072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EA9E31-A88A-4981-B71E-00B8180EE5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3364A7-7B70-4F10-A660-750F78C00B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BBFAFF-2986-43F2-8B75-02DF659AB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1C40-8B66-4CAA-95AE-5F2B113B1909}" type="datetimeFigureOut">
              <a:rPr lang="en-US" smtClean="0"/>
              <a:t>11/9/2024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B4D28-68FF-4EB7-9E1A-FF7B45421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D8AE14-504F-493D-AAAC-0AEC4E45E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3FFE5-CE6C-4D2F-BEB4-DC3E57666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786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1B3B0-8FED-487B-9215-483BE646A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43B17D-D916-4C66-83EA-B6E0A58E5E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5FB78A-CB65-4FFC-841A-10D39A183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1C40-8B66-4CAA-95AE-5F2B113B1909}" type="datetimeFigureOut">
              <a:rPr lang="en-US" smtClean="0"/>
              <a:t>11/9/2024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400BB8-83C0-4D15-81F9-5D2E0BB88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B4ECB6-3218-4768-B1C4-FFE696637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3FFE5-CE6C-4D2F-BEB4-DC3E57666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174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C3AE1-DD35-47B3-864B-4B4B8113F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8D752-0656-4784-A7E2-FAD629465E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9E92F9-845D-4172-9947-3A3D7BFA0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1C40-8B66-4CAA-95AE-5F2B113B1909}" type="datetimeFigureOut">
              <a:rPr lang="en-US" smtClean="0"/>
              <a:t>11/9/2024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77FD31-92E2-43D7-B7A1-FFD140B3F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5EABB7-4059-4F03-9A0C-ECE2CAE86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3FFE5-CE6C-4D2F-BEB4-DC3E57666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007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DD798-1E3E-4360-BE9F-D652FAA66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DEEA4-7428-4438-8AE4-8EC631B592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2879E8-A409-479D-8680-EA642AE97F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515573-B208-4F2E-8CD4-FD7C2C8FE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1C40-8B66-4CAA-95AE-5F2B113B1909}" type="datetimeFigureOut">
              <a:rPr lang="en-US" smtClean="0"/>
              <a:t>11/9/2024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DA6DBA-2108-4728-8592-5C7FBFD53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124C0A-FA5A-4590-AFE7-6018C7844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3FFE5-CE6C-4D2F-BEB4-DC3E57666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172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8FDFD-E8B2-4D8F-AC3C-DC1B13C24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0F450A-F552-4742-BC5B-0D78DBDC43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0D2DC3-41AB-4C7C-BCD6-F50290AAA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73FBF2-37ED-4FB2-A705-F0D8B89188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59CF58-EBD0-4F76-AFCB-B7BB707E23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FCFFC5-4D06-48B1-ADA3-C87746B59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1C40-8B66-4CAA-95AE-5F2B113B1909}" type="datetimeFigureOut">
              <a:rPr lang="en-US" smtClean="0"/>
              <a:t>11/9/2024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6D03D9-FC32-4875-BFB5-B4598A08E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68A25C-A970-4A75-8FC3-D30701F55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3FFE5-CE6C-4D2F-BEB4-DC3E57666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776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1B80A-3058-4A64-8FD5-BB545783E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25C481-9818-4637-A789-7DB5D5E3E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1C40-8B66-4CAA-95AE-5F2B113B1909}" type="datetimeFigureOut">
              <a:rPr lang="en-US" smtClean="0"/>
              <a:t>11/9/2024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038607-E674-45DF-8EBA-7BDBA45D6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3DD1C5-B185-4912-996E-0FB8EB11D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3FFE5-CE6C-4D2F-BEB4-DC3E57666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847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40E27E-F82D-4446-B281-5F5F7EE0A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1C40-8B66-4CAA-95AE-5F2B113B1909}" type="datetimeFigureOut">
              <a:rPr lang="en-US" smtClean="0"/>
              <a:t>11/9/2024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431518-59E4-4ED3-B686-66DE4FBBA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915EDB-24EF-4EE9-8C5B-D79B2C16B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3FFE5-CE6C-4D2F-BEB4-DC3E57666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195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91B61-E026-4E82-AD3E-93B37460F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37E56A-45F2-49EB-B21C-150FC3B8A6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E43537-FC93-4E07-9028-30FF3948E2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2B68AA-2A27-4A94-AFD3-F1FD1DCFA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1C40-8B66-4CAA-95AE-5F2B113B1909}" type="datetimeFigureOut">
              <a:rPr lang="en-US" smtClean="0"/>
              <a:t>11/9/2024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D6917D-FF2B-41F3-AA1F-00A19B52C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F14E13-2DEF-4A23-9061-A08553645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3FFE5-CE6C-4D2F-BEB4-DC3E57666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082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CC199-0D68-47E1-A244-756CA1C37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75650E-A4EF-4510-8D8F-E3548DAAB7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A7B734-4269-4B3D-8EE2-13EC09E26D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80F774-2622-462C-A43F-8D5B33228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51C40-8B66-4CAA-95AE-5F2B113B1909}" type="datetimeFigureOut">
              <a:rPr lang="en-US" smtClean="0"/>
              <a:t>11/9/2024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4524BC-9BC7-48EA-8747-653996745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D325BB-665A-44A0-93B0-0913CB117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3FFE5-CE6C-4D2F-BEB4-DC3E57666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394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A0B38B-F4C7-436D-8986-81A7280E7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B6906D-4904-4C76-A108-F9F322C332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3A087-7203-4CAE-BAEF-F73DC3F0F8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51C40-8B66-4CAA-95AE-5F2B113B1909}" type="datetimeFigureOut">
              <a:rPr lang="en-US" smtClean="0"/>
              <a:t>11/9/2024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457D1-3000-4D57-9E97-007E207304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8C2535-5661-4D61-AB13-AD984545E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3FFE5-CE6C-4D2F-BEB4-DC3E576661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18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1983698"/>
              </p:ext>
            </p:extLst>
          </p:nvPr>
        </p:nvGraphicFramePr>
        <p:xfrm>
          <a:off x="352540" y="278176"/>
          <a:ext cx="10983817" cy="6301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56423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54A5F8A3-E748-46AE-B7AE-EA7EA8C4EAD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6368634"/>
              </p:ext>
            </p:extLst>
          </p:nvPr>
        </p:nvGraphicFramePr>
        <p:xfrm>
          <a:off x="893136" y="212651"/>
          <a:ext cx="10419906" cy="6453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33123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47959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530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265691"/>
              </p:ext>
            </p:extLst>
          </p:nvPr>
        </p:nvGraphicFramePr>
        <p:xfrm>
          <a:off x="478465" y="297712"/>
          <a:ext cx="11036595" cy="6209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96083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2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3254475"/>
              </p:ext>
            </p:extLst>
          </p:nvPr>
        </p:nvGraphicFramePr>
        <p:xfrm>
          <a:off x="903767" y="350873"/>
          <a:ext cx="10079666" cy="60711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12992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4837356"/>
              </p:ext>
            </p:extLst>
          </p:nvPr>
        </p:nvGraphicFramePr>
        <p:xfrm>
          <a:off x="691115" y="202019"/>
          <a:ext cx="10728251" cy="6475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34518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4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0583628"/>
              </p:ext>
            </p:extLst>
          </p:nvPr>
        </p:nvGraphicFramePr>
        <p:xfrm>
          <a:off x="606056" y="276447"/>
          <a:ext cx="11047227" cy="62306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86377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05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0616013"/>
              </p:ext>
            </p:extLst>
          </p:nvPr>
        </p:nvGraphicFramePr>
        <p:xfrm>
          <a:off x="925033" y="446567"/>
          <a:ext cx="10494334" cy="5932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5EDBAA9-107F-4682-B1E8-7F0221F7F081}"/>
              </a:ext>
            </a:extLst>
          </p:cNvPr>
          <p:cNvSpPr txBox="1"/>
          <p:nvPr/>
        </p:nvSpPr>
        <p:spPr>
          <a:xfrm>
            <a:off x="9941441" y="4040373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/>
              <a:t>ساکن نوشهر</a:t>
            </a:r>
            <a:endParaRPr lang="en-US" sz="2400" b="1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0628F35-87B0-4A6F-9DAB-B943D9ABB07F}"/>
              </a:ext>
            </a:extLst>
          </p:cNvPr>
          <p:cNvCxnSpPr/>
          <p:nvPr/>
        </p:nvCxnSpPr>
        <p:spPr>
          <a:xfrm flipV="1">
            <a:off x="10728251" y="4572000"/>
            <a:ext cx="0" cy="39340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748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6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3215880"/>
              </p:ext>
            </p:extLst>
          </p:nvPr>
        </p:nvGraphicFramePr>
        <p:xfrm>
          <a:off x="627321" y="350874"/>
          <a:ext cx="11015330" cy="62306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38162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7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0756696"/>
              </p:ext>
            </p:extLst>
          </p:nvPr>
        </p:nvGraphicFramePr>
        <p:xfrm>
          <a:off x="978195" y="489098"/>
          <a:ext cx="10558131" cy="60180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50664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8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1082453"/>
              </p:ext>
            </p:extLst>
          </p:nvPr>
        </p:nvGraphicFramePr>
        <p:xfrm>
          <a:off x="901109" y="657335"/>
          <a:ext cx="10252444" cy="5817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9485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160</Words>
  <Application>Microsoft Office PowerPoint</Application>
  <PresentationFormat>Widescreen</PresentationFormat>
  <Paragraphs>20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S. Rezaian</dc:creator>
  <cp:lastModifiedBy>S. Rezaian</cp:lastModifiedBy>
  <cp:revision>2</cp:revision>
  <dcterms:created xsi:type="dcterms:W3CDTF">2024-11-09T06:19:07Z</dcterms:created>
  <dcterms:modified xsi:type="dcterms:W3CDTF">2024-11-09T06:21:03Z</dcterms:modified>
</cp:coreProperties>
</file>